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80" r:id="rId4"/>
    <p:sldId id="277" r:id="rId5"/>
    <p:sldId id="278" r:id="rId6"/>
    <p:sldId id="261" r:id="rId7"/>
    <p:sldId id="258" r:id="rId8"/>
    <p:sldId id="263" r:id="rId9"/>
    <p:sldId id="259" r:id="rId10"/>
    <p:sldId id="268" r:id="rId11"/>
    <p:sldId id="267" r:id="rId12"/>
    <p:sldId id="260" r:id="rId13"/>
    <p:sldId id="281" r:id="rId14"/>
    <p:sldId id="271" r:id="rId15"/>
    <p:sldId id="266" r:id="rId16"/>
    <p:sldId id="275" r:id="rId17"/>
    <p:sldId id="264" r:id="rId18"/>
    <p:sldId id="270" r:id="rId19"/>
    <p:sldId id="272" r:id="rId20"/>
    <p:sldId id="274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ll%20results%20black%20carbon%20concentration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enahlik:Documents:All%20results%20black%20carbon%20concent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scatterChart>
        <c:scatterStyle val="lineMarker"/>
        <c:ser>
          <c:idx val="0"/>
          <c:order val="0"/>
          <c:tx>
            <c:v>Mesic</c:v>
          </c:tx>
          <c:spPr>
            <a:ln w="28575">
              <a:noFill/>
            </a:ln>
          </c:spPr>
          <c:xVal>
            <c:numRef>
              <c:f>Sheet3!$C$2:$C$17</c:f>
              <c:numCache>
                <c:formatCode>General</c:formatCode>
                <c:ptCount val="16"/>
                <c:pt idx="0" formatCode="0.00">
                  <c:v>0.213693126130354</c:v>
                </c:pt>
                <c:pt idx="3" formatCode="0.00">
                  <c:v>0.317480873450381</c:v>
                </c:pt>
                <c:pt idx="6" formatCode="0.00">
                  <c:v>0.0663970671871773</c:v>
                </c:pt>
                <c:pt idx="9" formatCode="0.00">
                  <c:v>0.336965601840174</c:v>
                </c:pt>
                <c:pt idx="12">
                  <c:v>0.113939527414831</c:v>
                </c:pt>
                <c:pt idx="15">
                  <c:v>0.114707328229153</c:v>
                </c:pt>
              </c:numCache>
            </c:numRef>
          </c:xVal>
          <c:yVal>
            <c:numRef>
              <c:f>Sheet3!$F$2:$F$17</c:f>
              <c:numCache>
                <c:formatCode>General</c:formatCode>
                <c:ptCount val="16"/>
                <c:pt idx="0" formatCode="0.0">
                  <c:v>-19.86331583067932</c:v>
                </c:pt>
                <c:pt idx="3" formatCode="0.0">
                  <c:v>-16.5493815</c:v>
                </c:pt>
                <c:pt idx="6" formatCode="0.0">
                  <c:v>-13.9948232</c:v>
                </c:pt>
                <c:pt idx="9" formatCode="0.0">
                  <c:v>-26.35076886666667</c:v>
                </c:pt>
                <c:pt idx="12">
                  <c:v>-20.85974696480092</c:v>
                </c:pt>
                <c:pt idx="15">
                  <c:v>-24.88626433582265</c:v>
                </c:pt>
              </c:numCache>
            </c:numRef>
          </c:yVal>
        </c:ser>
        <c:ser>
          <c:idx val="1"/>
          <c:order val="1"/>
          <c:tx>
            <c:v>Xeric</c:v>
          </c:tx>
          <c:spPr>
            <a:ln w="28575">
              <a:noFill/>
            </a:ln>
          </c:spPr>
          <c:xVal>
            <c:numRef>
              <c:f>Sheet3!$C$22:$C$37</c:f>
              <c:numCache>
                <c:formatCode>General</c:formatCode>
                <c:ptCount val="16"/>
                <c:pt idx="0" formatCode="0.00">
                  <c:v>0.0754580143056232</c:v>
                </c:pt>
                <c:pt idx="3" formatCode="0.00">
                  <c:v>0.0903002867221318</c:v>
                </c:pt>
                <c:pt idx="6" formatCode="0.00">
                  <c:v>0.459611860373996</c:v>
                </c:pt>
                <c:pt idx="9" formatCode="0.00">
                  <c:v>0.196689234047484</c:v>
                </c:pt>
                <c:pt idx="12">
                  <c:v>0.11308349786036</c:v>
                </c:pt>
                <c:pt idx="15">
                  <c:v>0.165844759440523</c:v>
                </c:pt>
              </c:numCache>
            </c:numRef>
          </c:xVal>
          <c:yVal>
            <c:numRef>
              <c:f>Sheet3!$F$22:$F$37</c:f>
              <c:numCache>
                <c:formatCode>General</c:formatCode>
                <c:ptCount val="16"/>
                <c:pt idx="0" formatCode="0.0">
                  <c:v>-16.86488540814941</c:v>
                </c:pt>
                <c:pt idx="3" formatCode="0.0">
                  <c:v>-17.45497929512358</c:v>
                </c:pt>
                <c:pt idx="6" formatCode="0.0">
                  <c:v>-29.37640046666667</c:v>
                </c:pt>
                <c:pt idx="9" formatCode="0.0">
                  <c:v>-13.3656117</c:v>
                </c:pt>
                <c:pt idx="12">
                  <c:v>-22.71876680207775</c:v>
                </c:pt>
                <c:pt idx="15">
                  <c:v>-21.03628927710101</c:v>
                </c:pt>
              </c:numCache>
            </c:numRef>
          </c:yVal>
        </c:ser>
        <c:ser>
          <c:idx val="2"/>
          <c:order val="2"/>
          <c:tx>
            <c:v>Institutional</c:v>
          </c:tx>
          <c:spPr>
            <a:ln w="28575">
              <a:noFill/>
            </a:ln>
          </c:spPr>
          <c:xVal>
            <c:numRef>
              <c:f>Sheet3!$C$42:$C$51</c:f>
              <c:numCache>
                <c:formatCode>General</c:formatCode>
                <c:ptCount val="10"/>
                <c:pt idx="0">
                  <c:v>0.112741326174996</c:v>
                </c:pt>
                <c:pt idx="3">
                  <c:v>0.201985300559805</c:v>
                </c:pt>
                <c:pt idx="6">
                  <c:v>0.321767558116885</c:v>
                </c:pt>
                <c:pt idx="9">
                  <c:v>1.190146105610286</c:v>
                </c:pt>
              </c:numCache>
            </c:numRef>
          </c:xVal>
          <c:yVal>
            <c:numRef>
              <c:f>Sheet3!$F$42:$F$51</c:f>
              <c:numCache>
                <c:formatCode>General</c:formatCode>
                <c:ptCount val="10"/>
                <c:pt idx="0">
                  <c:v>-19.82892869052852</c:v>
                </c:pt>
                <c:pt idx="3">
                  <c:v>-22.48185050278023</c:v>
                </c:pt>
                <c:pt idx="6">
                  <c:v>-15.72529615661797</c:v>
                </c:pt>
                <c:pt idx="9">
                  <c:v>-20.24002377218578</c:v>
                </c:pt>
              </c:numCache>
            </c:numRef>
          </c:yVal>
        </c:ser>
        <c:dLbls/>
        <c:axId val="572550472"/>
        <c:axId val="467641160"/>
      </c:scatterChart>
      <c:valAx>
        <c:axId val="5725504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BC (wt. %)</a:t>
                </a:r>
              </a:p>
            </c:rich>
          </c:tx>
          <c:layout/>
        </c:title>
        <c:numFmt formatCode="0.00" sourceLinked="1"/>
        <c:tickLblPos val="nextTo"/>
        <c:crossAx val="467641160"/>
        <c:crossesAt val="-35.0"/>
        <c:crossBetween val="midCat"/>
      </c:valAx>
      <c:valAx>
        <c:axId val="467641160"/>
        <c:scaling>
          <c:orientation val="minMax"/>
          <c:max val="-10.0"/>
          <c:min val="-30.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1" i="0" u="none" strike="noStrike" baseline="0">
                    <a:effectLst/>
                    <a:latin typeface="Calibri"/>
                    <a:cs typeface="Calibri"/>
                  </a:rPr>
                  <a:t>ᵟ</a:t>
                </a:r>
                <a:r>
                  <a:rPr lang="en-US"/>
                  <a:t>13 BC (</a:t>
                </a:r>
                <a:r>
                  <a:rPr lang="en-US" sz="1000" b="1" i="0" u="none" strike="noStrike" baseline="0">
                    <a:effectLst/>
                  </a:rPr>
                  <a:t>‰)</a:t>
                </a:r>
                <a:endParaRPr lang="en-US"/>
              </a:p>
            </c:rich>
          </c:tx>
          <c:layout/>
        </c:title>
        <c:numFmt formatCode="0.0" sourceLinked="1"/>
        <c:tickLblPos val="nextTo"/>
        <c:crossAx val="572550472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scatterChart>
        <c:scatterStyle val="lineMarker"/>
        <c:ser>
          <c:idx val="0"/>
          <c:order val="0"/>
          <c:tx>
            <c:v>"Xeric" </c:v>
          </c:tx>
          <c:spPr>
            <a:ln w="28575">
              <a:noFill/>
            </a:ln>
          </c:spPr>
          <c:xVal>
            <c:numRef>
              <c:f>Sheet3!$AC$22:$AC$27</c:f>
              <c:numCache>
                <c:formatCode>"$"#,##0_);[Red]\("$"#,##0\)</c:formatCode>
                <c:ptCount val="6"/>
                <c:pt idx="0">
                  <c:v>658500.0</c:v>
                </c:pt>
                <c:pt idx="1">
                  <c:v>599000.0</c:v>
                </c:pt>
                <c:pt idx="2">
                  <c:v>65200.0</c:v>
                </c:pt>
                <c:pt idx="3">
                  <c:v>384200.0</c:v>
                </c:pt>
                <c:pt idx="4">
                  <c:v>115400.0</c:v>
                </c:pt>
                <c:pt idx="5" formatCode="#,##0">
                  <c:v>30000.0</c:v>
                </c:pt>
              </c:numCache>
            </c:numRef>
          </c:xVal>
          <c:yVal>
            <c:numRef>
              <c:f>Sheet3!$AB$22:$AB$27</c:f>
              <c:numCache>
                <c:formatCode>0.00</c:formatCode>
                <c:ptCount val="6"/>
                <c:pt idx="0">
                  <c:v>0.0754580143056232</c:v>
                </c:pt>
                <c:pt idx="1">
                  <c:v>0.0903002867221318</c:v>
                </c:pt>
                <c:pt idx="2">
                  <c:v>0.459611860373996</c:v>
                </c:pt>
                <c:pt idx="3">
                  <c:v>0.196689234047483</c:v>
                </c:pt>
                <c:pt idx="4" formatCode="General">
                  <c:v>0.11308349786036</c:v>
                </c:pt>
                <c:pt idx="5" formatCode="General">
                  <c:v>0.165844759440523</c:v>
                </c:pt>
              </c:numCache>
            </c:numRef>
          </c:yVal>
        </c:ser>
        <c:ser>
          <c:idx val="1"/>
          <c:order val="1"/>
          <c:tx>
            <c:v>"Mesic" </c:v>
          </c:tx>
          <c:spPr>
            <a:ln w="28575">
              <a:noFill/>
            </a:ln>
          </c:spPr>
          <c:xVal>
            <c:numRef>
              <c:f>Sheet3!$AC$28:$AC$32</c:f>
              <c:numCache>
                <c:formatCode>"$"#,##0_);[Red]\("$"#,##0\)</c:formatCode>
                <c:ptCount val="5"/>
                <c:pt idx="0">
                  <c:v>150000.0</c:v>
                </c:pt>
                <c:pt idx="1">
                  <c:v>250000.0</c:v>
                </c:pt>
                <c:pt idx="2">
                  <c:v>950700.0</c:v>
                </c:pt>
                <c:pt idx="3" formatCode="#,##0">
                  <c:v>100000.0</c:v>
                </c:pt>
                <c:pt idx="4">
                  <c:v>300000.0</c:v>
                </c:pt>
              </c:numCache>
            </c:numRef>
          </c:xVal>
          <c:yVal>
            <c:numRef>
              <c:f>Sheet3!$AB$28:$AB$32</c:f>
              <c:numCache>
                <c:formatCode>0.00</c:formatCode>
                <c:ptCount val="5"/>
                <c:pt idx="0">
                  <c:v>0.213693126130354</c:v>
                </c:pt>
                <c:pt idx="1">
                  <c:v>0.0663970671871773</c:v>
                </c:pt>
                <c:pt idx="2">
                  <c:v>0.336965601840174</c:v>
                </c:pt>
                <c:pt idx="3" formatCode="General">
                  <c:v>0.113939527414831</c:v>
                </c:pt>
                <c:pt idx="4" formatCode="General">
                  <c:v>0.114707328229153</c:v>
                </c:pt>
              </c:numCache>
            </c:numRef>
          </c:yVal>
        </c:ser>
        <c:dLbls/>
        <c:axId val="557320152"/>
        <c:axId val="557393560"/>
      </c:scatterChart>
      <c:valAx>
        <c:axId val="5573201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Estimated home value</a:t>
                </a:r>
              </a:p>
            </c:rich>
          </c:tx>
          <c:layout/>
        </c:title>
        <c:numFmt formatCode="&quot;$&quot;#,##0_);[Red]\(&quot;$&quot;#,##0\)" sourceLinked="1"/>
        <c:tickLblPos val="nextTo"/>
        <c:crossAx val="557393560"/>
        <c:crosses val="autoZero"/>
        <c:crossBetween val="midCat"/>
      </c:valAx>
      <c:valAx>
        <c:axId val="55739356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[Soot BC] (wt. %)</a:t>
                </a:r>
              </a:p>
            </c:rich>
          </c:tx>
          <c:layout/>
        </c:title>
        <c:numFmt formatCode="0.00" sourceLinked="1"/>
        <c:tickLblPos val="nextTo"/>
        <c:crossAx val="557320152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E6068-7732-B245-91C5-29F849E7BED5}" type="datetimeFigureOut">
              <a:rPr lang="en-US" smtClean="0"/>
              <a:pPr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87D2-04CE-5049-A4A8-70CA239BD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0112"/>
            <a:ext cx="7772400" cy="1340555"/>
          </a:xfrm>
        </p:spPr>
        <p:txBody>
          <a:bodyPr>
            <a:normAutofit fontScale="90000"/>
          </a:bodyPr>
          <a:lstStyle/>
          <a:p>
            <a:r>
              <a:rPr lang="en-US" dirty="0"/>
              <a:t>Quantifying black carbon in urban</a:t>
            </a:r>
            <a:r>
              <a:rPr lang="en-US" dirty="0" smtClean="0"/>
              <a:t> soil </a:t>
            </a:r>
            <a:r>
              <a:rPr lang="en-US" dirty="0"/>
              <a:t>in Phoenix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0668"/>
            <a:ext cx="6400800" cy="25258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Marie </a:t>
            </a:r>
            <a:r>
              <a:rPr lang="en-US" dirty="0" err="1" smtClean="0"/>
              <a:t>Nahlik</a:t>
            </a:r>
            <a:r>
              <a:rPr lang="en-US" baseline="30000" dirty="0" err="1" smtClean="0"/>
              <a:t>a</a:t>
            </a:r>
            <a:r>
              <a:rPr lang="en-US" dirty="0"/>
              <a:t>, Alex </a:t>
            </a:r>
            <a:r>
              <a:rPr lang="en-US" dirty="0" err="1"/>
              <a:t>Hamilton</a:t>
            </a:r>
            <a:r>
              <a:rPr lang="en-US" baseline="30000" dirty="0" err="1"/>
              <a:t>a</a:t>
            </a:r>
            <a:r>
              <a:rPr lang="en-US" dirty="0"/>
              <a:t>, </a:t>
            </a:r>
            <a:r>
              <a:rPr lang="en-US" dirty="0" err="1"/>
              <a:t>Hilairy</a:t>
            </a:r>
            <a:r>
              <a:rPr lang="en-US" dirty="0"/>
              <a:t> E. Hartnett </a:t>
            </a:r>
            <a:r>
              <a:rPr lang="en-US" baseline="30000" dirty="0"/>
              <a:t>a, </a:t>
            </a:r>
            <a:r>
              <a:rPr lang="en-US" baseline="30000" dirty="0" err="1"/>
              <a:t>b</a:t>
            </a:r>
            <a:endParaRPr lang="en-US" dirty="0" smtClean="0"/>
          </a:p>
          <a:p>
            <a:r>
              <a:rPr lang="en-US" baseline="30000" dirty="0"/>
              <a:t>a </a:t>
            </a:r>
            <a:r>
              <a:rPr lang="en-US" dirty="0"/>
              <a:t>Department of Chemistry and Biochemistry, Arizona State University, Box 871604, Tempe, AZ 85287, USA. </a:t>
            </a:r>
            <a:r>
              <a:rPr lang="en-US" baseline="30000" dirty="0" err="1"/>
              <a:t>b</a:t>
            </a:r>
            <a:r>
              <a:rPr lang="en-US" dirty="0"/>
              <a:t> School of Earth and Space Exploration, Arizona State University, Box 871404, Tempe, AZ 85287, </a:t>
            </a:r>
            <a:r>
              <a:rPr lang="en-US" dirty="0" smtClean="0"/>
              <a:t>USA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Arizona Space Grant Statewide Symposium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April 21, 2012</a:t>
            </a:r>
          </a:p>
          <a:p>
            <a:endParaRPr lang="en-US" dirty="0"/>
          </a:p>
        </p:txBody>
      </p:sp>
      <p:pic>
        <p:nvPicPr>
          <p:cNvPr id="4" name="Picture 5" descr="AZSGC_suns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10" t="2715" r="13370" b="1530"/>
          <a:stretch>
            <a:fillRect/>
          </a:stretch>
        </p:blipFill>
        <p:spPr bwMode="auto">
          <a:xfrm>
            <a:off x="7693025" y="5418667"/>
            <a:ext cx="765175" cy="1312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418667"/>
            <a:ext cx="1588563" cy="131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889" y="5418667"/>
            <a:ext cx="1955800" cy="13011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5215"/>
          </a:xfrm>
        </p:spPr>
        <p:txBody>
          <a:bodyPr>
            <a:normAutofit/>
          </a:bodyPr>
          <a:lstStyle/>
          <a:p>
            <a:r>
              <a:rPr lang="en-US" sz="2600" dirty="0"/>
              <a:t>Concentration of soot BC (wt. %) for three land use types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32" y="583476"/>
            <a:ext cx="6484639" cy="5052965"/>
          </a:xfrm>
          <a:prstGeom prst="rect">
            <a:avLst/>
          </a:prstGeom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 rot="16200000">
            <a:off x="425500" y="3367242"/>
            <a:ext cx="1503705" cy="56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Soot BC (wt. %%)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636443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diamonds represent </a:t>
            </a:r>
            <a:r>
              <a:rPr lang="en-US" dirty="0" err="1"/>
              <a:t>mesic</a:t>
            </a:r>
            <a:r>
              <a:rPr lang="en-US" dirty="0"/>
              <a:t> sites, pink squares represent xeric sites, and green triangles represent institutional sites. Squares show the averages for each land </a:t>
            </a:r>
            <a:r>
              <a:rPr lang="en-US" dirty="0" smtClean="0"/>
              <a:t>use.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7611"/>
          </a:xfrm>
        </p:spPr>
        <p:txBody>
          <a:bodyPr>
            <a:noAutofit/>
          </a:bodyPr>
          <a:lstStyle/>
          <a:p>
            <a:r>
              <a:rPr lang="en-US" sz="3400" b="1" dirty="0"/>
              <a:t>Map of Phoenix</a:t>
            </a:r>
            <a:r>
              <a:rPr lang="en-US" sz="3400" b="1" dirty="0" smtClean="0"/>
              <a:t> area</a:t>
            </a:r>
            <a:endParaRPr lang="en-US" sz="3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72249"/>
            <a:ext cx="8229600" cy="5440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129" y="6074111"/>
            <a:ext cx="89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Roads (solid lines), sample sites (circles), and soot BC concentrations (circle shading) shown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Since </a:t>
            </a:r>
            <a:r>
              <a:rPr lang="en-US" dirty="0" smtClean="0"/>
              <a:t>urban soils from institutional sites contain statistically higher concentrations of soot BC than those from residential areas</a:t>
            </a:r>
            <a:r>
              <a:rPr lang="en-US" dirty="0" smtClean="0"/>
              <a:t>, this suggests </a:t>
            </a:r>
            <a:r>
              <a:rPr lang="en-US" dirty="0" smtClean="0"/>
              <a:t>that human activity is a source of BC in the central AZ region.</a:t>
            </a:r>
            <a:r>
              <a:rPr lang="en-US" dirty="0" smtClean="0"/>
              <a:t> Data </a:t>
            </a:r>
            <a:r>
              <a:rPr lang="en-US" dirty="0" smtClean="0"/>
              <a:t>from more sites is </a:t>
            </a:r>
            <a:r>
              <a:rPr lang="en-US" dirty="0" smtClean="0"/>
              <a:t>necessary.</a:t>
            </a:r>
          </a:p>
          <a:p>
            <a:r>
              <a:rPr lang="en-US" dirty="0" smtClean="0"/>
              <a:t>The lack of difference in BC concentration between xeric and </a:t>
            </a:r>
            <a:r>
              <a:rPr lang="en-US" dirty="0" err="1" smtClean="0"/>
              <a:t>mesic</a:t>
            </a:r>
            <a:r>
              <a:rPr lang="en-US" dirty="0" smtClean="0"/>
              <a:t> soils suggests that landscaping practices play little to no role in determining soot BC concentration in soil. </a:t>
            </a:r>
          </a:p>
          <a:p>
            <a:r>
              <a:rPr lang="en-US" dirty="0" smtClean="0"/>
              <a:t>No pattern was detected between [soot BC] and distance from sites to the nearest major roads.</a:t>
            </a:r>
          </a:p>
          <a:p>
            <a:r>
              <a:rPr lang="en-US" dirty="0" smtClean="0"/>
              <a:t>The relationships between these variables or the lack thereof may play an important role in determining sources of black carbon.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results showing that residential areas have lower BC concentrations than institutional areas is positive.</a:t>
            </a:r>
          </a:p>
          <a:p>
            <a:r>
              <a:rPr lang="en-US" dirty="0" smtClean="0"/>
              <a:t>Implications for people who spend a significant amount of time in or near institutional areas- those who work there and those who live in neighboring residential areas</a:t>
            </a:r>
          </a:p>
          <a:p>
            <a:r>
              <a:rPr lang="en-US" dirty="0" smtClean="0"/>
              <a:t>Because BC has already been linked to adverse health effects, gaining a clearer understanding of its distribution as well as identifying its sources have important implications for health in the population.</a:t>
            </a:r>
          </a:p>
          <a:p>
            <a:r>
              <a:rPr lang="en-US" dirty="0" smtClean="0"/>
              <a:t>Further research may focus on who works or lives near institutional areas as a way to understand and address health disparities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3332"/>
            <a:ext cx="8229600" cy="303389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Thank you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This </a:t>
            </a:r>
            <a:r>
              <a:rPr lang="en-US" sz="2200" dirty="0" smtClean="0"/>
              <a:t>work was supported by the NASA Space Grant program and by NSF Grant No. DEB-0423704: Central </a:t>
            </a:r>
            <a:r>
              <a:rPr lang="en-US" sz="2200" dirty="0" err="1" smtClean="0"/>
              <a:t>Arizona</a:t>
            </a:r>
            <a:r>
              <a:rPr lang="en-US" sz="2200" dirty="0" err="1" smtClean="0">
                <a:sym typeface="Symbol"/>
              </a:rPr>
              <a:t></a:t>
            </a:r>
            <a:r>
              <a:rPr lang="en-US" sz="2200" dirty="0" err="1" smtClean="0"/>
              <a:t>Phoenix</a:t>
            </a:r>
            <a:r>
              <a:rPr lang="en-US" sz="2200" dirty="0" smtClean="0"/>
              <a:t> Long-Term Ecological Research (CAP-LTER).</a:t>
            </a:r>
            <a:br>
              <a:rPr lang="en-US" sz="2200" dirty="0" smtClean="0"/>
            </a:br>
            <a:endParaRPr 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8" y="1750431"/>
            <a:ext cx="8921032" cy="4884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7722" y="446188"/>
            <a:ext cx="5921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BC/OC in other soils</a:t>
            </a:r>
            <a:endParaRPr lang="en-US" sz="4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degradation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Oxidation degrades BC by mineralizing it to CO</a:t>
            </a:r>
            <a:r>
              <a:rPr lang="en-US" baseline="-25000" dirty="0" smtClean="0"/>
              <a:t>2</a:t>
            </a:r>
            <a:r>
              <a:rPr lang="en-US" dirty="0" smtClean="0"/>
              <a:t> or changing it to other organic forms that contain more O</a:t>
            </a:r>
          </a:p>
          <a:p>
            <a:r>
              <a:rPr lang="en-US" dirty="0" smtClean="0"/>
              <a:t>Adsorption of non-BC materials onto BC surfaces reduces the surface area exposed to oxygen and slows down oxidation</a:t>
            </a:r>
          </a:p>
          <a:p>
            <a:r>
              <a:rPr lang="en-US" dirty="0" smtClean="0"/>
              <a:t>Soil type, climate, biota, and land use practices all affect whether black carbon accumulates or is lost in soils </a:t>
            </a:r>
          </a:p>
          <a:p>
            <a:r>
              <a:rPr lang="en-US" dirty="0" smtClean="0"/>
              <a:t>When exposed to low levels of ozone, BC particles undergo rapid surface hydroxylation and subsequent </a:t>
            </a:r>
            <a:r>
              <a:rPr lang="en-US" dirty="0" err="1" smtClean="0"/>
              <a:t>solubilization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Combustion during very hot fires, particularly in the boreal forest regions, is also a possible BC loss mechanism </a:t>
            </a:r>
          </a:p>
          <a:p>
            <a:r>
              <a:rPr lang="en-US" dirty="0" smtClean="0"/>
              <a:t>BC may be removed from soils by pulverization and erosive and hydrologic transport </a:t>
            </a:r>
          </a:p>
          <a:p>
            <a:r>
              <a:rPr lang="en-US" dirty="0" smtClean="0"/>
              <a:t>Certain microorganisms have been found to degrade BC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Statistical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means of each soil sample type were calculated and compared using the one-tailed </a:t>
            </a:r>
            <a:r>
              <a:rPr lang="en-US" dirty="0" err="1"/>
              <a:t>t</a:t>
            </a:r>
            <a:r>
              <a:rPr lang="en-US" dirty="0"/>
              <a:t>-test assuming equal variances.</a:t>
            </a:r>
            <a:r>
              <a:rPr lang="en-US" dirty="0" smtClean="0"/>
              <a:t> </a:t>
            </a:r>
          </a:p>
          <a:p>
            <a:r>
              <a:rPr lang="en-US" dirty="0" smtClean="0"/>
              <a:t>Values </a:t>
            </a:r>
            <a:r>
              <a:rPr lang="en-US" dirty="0"/>
              <a:t>were considered significant for </a:t>
            </a:r>
            <a:r>
              <a:rPr lang="en-US" dirty="0" err="1"/>
              <a:t>p</a:t>
            </a:r>
            <a:r>
              <a:rPr lang="en-US" dirty="0"/>
              <a:t> &lt; 0.05.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Isotopic composition of soot BC as a function of soot BC content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518783" y="1647465"/>
          <a:ext cx="6625217" cy="4856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32783" y="1647465"/>
            <a:ext cx="246243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The average soot d</a:t>
            </a:r>
            <a:r>
              <a:rPr lang="en-US" sz="2200" baseline="30000" dirty="0" smtClean="0"/>
              <a:t>13</a:t>
            </a:r>
            <a:r>
              <a:rPr lang="en-US" sz="2200" dirty="0" smtClean="0"/>
              <a:t>C</a:t>
            </a:r>
            <a:r>
              <a:rPr lang="en-US" sz="2200" baseline="-25000" dirty="0" smtClean="0"/>
              <a:t>BC</a:t>
            </a:r>
            <a:r>
              <a:rPr lang="en-US" sz="2200" dirty="0" smtClean="0"/>
              <a:t> ranged from -26 to -13% (average: -20 %), with no significant variation between types of urban soils</a:t>
            </a:r>
          </a:p>
          <a:p>
            <a:r>
              <a:rPr lang="en-US" sz="2200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Possible that urban soot BC all have the same sources 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Mesic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xeric soils </a:t>
            </a:r>
            <a:r>
              <a:rPr lang="en-US" dirty="0"/>
              <a:t>had no statistical difference in [BC]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p</a:t>
            </a:r>
            <a:r>
              <a:rPr lang="en-US" dirty="0"/>
              <a:t>-</a:t>
            </a:r>
            <a:r>
              <a:rPr lang="en-US" dirty="0" smtClean="0"/>
              <a:t>value, </a:t>
            </a:r>
            <a:r>
              <a:rPr lang="en-US" dirty="0" err="1" smtClean="0"/>
              <a:t>mesic</a:t>
            </a:r>
            <a:r>
              <a:rPr lang="en-US" dirty="0" smtClean="0"/>
              <a:t> to xeric: 0.45</a:t>
            </a:r>
          </a:p>
          <a:p>
            <a:r>
              <a:rPr lang="en-US" dirty="0" smtClean="0"/>
              <a:t>Institutional </a:t>
            </a:r>
            <a:r>
              <a:rPr lang="en-US" dirty="0"/>
              <a:t>sites had higher soot [BC] than</a:t>
            </a:r>
            <a:r>
              <a:rPr lang="en-US" dirty="0" smtClean="0"/>
              <a:t> either </a:t>
            </a:r>
            <a:r>
              <a:rPr lang="en-US" dirty="0"/>
              <a:t>type of residential </a:t>
            </a:r>
            <a:r>
              <a:rPr lang="en-US" dirty="0" smtClean="0"/>
              <a:t>site</a:t>
            </a:r>
          </a:p>
          <a:p>
            <a:pPr lvl="1"/>
            <a:r>
              <a:rPr lang="en-US" dirty="0" err="1" smtClean="0"/>
              <a:t>p</a:t>
            </a:r>
            <a:r>
              <a:rPr lang="en-US" dirty="0"/>
              <a:t>-</a:t>
            </a:r>
            <a:r>
              <a:rPr lang="en-US" dirty="0" smtClean="0"/>
              <a:t>value, institutional to xeric: 0.015</a:t>
            </a:r>
          </a:p>
          <a:p>
            <a:pPr lvl="1"/>
            <a:r>
              <a:rPr lang="en-US" dirty="0" smtClean="0"/>
              <a:t>p-value, institutional to </a:t>
            </a:r>
            <a:r>
              <a:rPr lang="en-US" dirty="0" err="1" smtClean="0"/>
              <a:t>mesic</a:t>
            </a:r>
            <a:r>
              <a:rPr lang="en-US" dirty="0" smtClean="0"/>
              <a:t>: 0.014 </a:t>
            </a:r>
          </a:p>
          <a:p>
            <a:r>
              <a:rPr lang="en-US" dirty="0" smtClean="0"/>
              <a:t>High standard deviations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Soot Black Carbon (BC)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673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Black carbon (BC) is a</a:t>
            </a:r>
            <a:r>
              <a:rPr lang="en-US" dirty="0" smtClean="0"/>
              <a:t> product </a:t>
            </a:r>
            <a:r>
              <a:rPr lang="en-US" dirty="0" smtClean="0"/>
              <a:t>of incomplete combustion of fossil fuels and biomass </a:t>
            </a:r>
          </a:p>
          <a:p>
            <a:r>
              <a:rPr lang="en-US" dirty="0" smtClean="0"/>
              <a:t>Appears to be found everywhere, from terrestrial and aquatic ecosystems to the atmosphere</a:t>
            </a:r>
            <a:endParaRPr lang="en-US" dirty="0" smtClean="0"/>
          </a:p>
          <a:p>
            <a:r>
              <a:rPr lang="en-US" dirty="0" smtClean="0"/>
              <a:t>0.05</a:t>
            </a:r>
            <a:r>
              <a:rPr lang="en-US" dirty="0" smtClean="0"/>
              <a:t>-0.27 </a:t>
            </a:r>
            <a:r>
              <a:rPr lang="en-US" dirty="0" err="1" smtClean="0"/>
              <a:t>Gt</a:t>
            </a:r>
            <a:r>
              <a:rPr lang="en-US" dirty="0" smtClean="0"/>
              <a:t>/year </a:t>
            </a:r>
            <a:r>
              <a:rPr lang="en-US" dirty="0" smtClean="0"/>
              <a:t>produced</a:t>
            </a:r>
          </a:p>
          <a:p>
            <a:r>
              <a:rPr lang="en-US" dirty="0" smtClean="0"/>
              <a:t>Soot BC: secondary </a:t>
            </a:r>
            <a:r>
              <a:rPr lang="en-US" dirty="0" smtClean="0"/>
              <a:t>formation product of the hot gases produced in flames</a:t>
            </a:r>
            <a:endParaRPr lang="en-US" dirty="0" smtClean="0"/>
          </a:p>
          <a:p>
            <a:r>
              <a:rPr lang="en-US" dirty="0" smtClean="0"/>
              <a:t>Soot BC is highly </a:t>
            </a:r>
            <a:r>
              <a:rPr lang="en-US" dirty="0" smtClean="0"/>
              <a:t>condensed, </a:t>
            </a:r>
            <a:r>
              <a:rPr lang="en-US" dirty="0" smtClean="0"/>
              <a:t>refractory, non</a:t>
            </a:r>
            <a:r>
              <a:rPr lang="en-US" dirty="0" smtClean="0"/>
              <a:t>-</a:t>
            </a:r>
            <a:r>
              <a:rPr lang="en-US" dirty="0" smtClean="0"/>
              <a:t>reactive type of BC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862" y="2243668"/>
            <a:ext cx="3233258" cy="2494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6862" y="4737896"/>
            <a:ext cx="263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Soot particle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/>
              <a:t>suggests that people are not differentially exposed to BC based on income level.</a:t>
            </a:r>
            <a:r>
              <a:rPr lang="en-US" dirty="0" smtClean="0"/>
              <a:t> </a:t>
            </a:r>
          </a:p>
          <a:p>
            <a:r>
              <a:rPr lang="en-US" dirty="0" smtClean="0"/>
              <a:t>Home values (indicators of affluence) </a:t>
            </a:r>
            <a:r>
              <a:rPr lang="en-US" dirty="0"/>
              <a:t>were estimated for each residential site by locating the nearest home to the site and conducting Internet searches of most recent home sale </a:t>
            </a:r>
            <a:r>
              <a:rPr lang="en-US" dirty="0" smtClean="0"/>
              <a:t>prices.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Concentration of soot BC for homes of different values</a:t>
            </a:r>
            <a:endParaRPr lang="en-US" sz="2800" dirty="0"/>
          </a:p>
        </p:txBody>
      </p:sp>
      <p:graphicFrame>
        <p:nvGraphicFramePr>
          <p:cNvPr id="4" name="C 2"/>
          <p:cNvGraphicFramePr/>
          <p:nvPr/>
        </p:nvGraphicFramePr>
        <p:xfrm>
          <a:off x="457200" y="1201276"/>
          <a:ext cx="8229600" cy="519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Effects of BC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Respiratory effects: traffic-related pollutants, including BC, have been associated with respiratory problems</a:t>
            </a:r>
          </a:p>
          <a:p>
            <a:r>
              <a:rPr lang="en-US" dirty="0" smtClean="0"/>
              <a:t>Cardiovascular effects: air pollutants, including BC, are associated with arrhythmia</a:t>
            </a:r>
          </a:p>
          <a:p>
            <a:r>
              <a:rPr lang="en-US" dirty="0" smtClean="0"/>
              <a:t>Particulate matter, including BC, has been found to cause pulmonary inflammation, which can lead to lung diseases such as asthma and chronic obstructive pulmonary disease</a:t>
            </a:r>
          </a:p>
          <a:p>
            <a:r>
              <a:rPr lang="en-US" b="1" dirty="0" smtClean="0"/>
              <a:t>Knowing BC concentrations serves a potentially important function in understanding environmental conditions and protecting human health  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Phoenix, 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827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Phoenix has low soil carbon content but a high percentage of soot BC, so BC/OC is high (~31%)</a:t>
            </a:r>
          </a:p>
          <a:p>
            <a:r>
              <a:rPr lang="en-US" dirty="0" smtClean="0"/>
              <a:t>Urban soils have the highest concentration of BC, agricultural soils have an intermediate amount, and desert soils have the lowest BC </a:t>
            </a:r>
            <a:r>
              <a:rPr lang="en-US" dirty="0" smtClean="0"/>
              <a:t>concentration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6" y="3882480"/>
            <a:ext cx="3752273" cy="2580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055" y="3922889"/>
            <a:ext cx="3752273" cy="25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749" y="6462889"/>
            <a:ext cx="7929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Yellow represents urban area, green represents agricultural land, and red represents parks.</a:t>
            </a:r>
            <a:endParaRPr lang="en-US" sz="1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 examine patterns of BC concentration in top soil across the Phoenix metropolitan area in greater detail </a:t>
            </a:r>
          </a:p>
          <a:p>
            <a:r>
              <a:rPr lang="en-US" dirty="0" smtClean="0"/>
              <a:t>Since urban soil has been found to contain the most BC and also had large variation in [BC], this study attempted to distinguish which types of urban soil had the highest BC concentrations </a:t>
            </a:r>
          </a:p>
          <a:p>
            <a:r>
              <a:rPr lang="en-US" dirty="0" smtClean="0"/>
              <a:t>To see if there were relationships between BC content and land use practices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5" y="393574"/>
            <a:ext cx="3481646" cy="2611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735" y="3004808"/>
            <a:ext cx="348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Mesic</a:t>
            </a:r>
            <a:r>
              <a:rPr lang="en-US" dirty="0" smtClean="0"/>
              <a:t> site (AE191)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853" y="1722654"/>
            <a:ext cx="4403963" cy="3302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5" y="3632650"/>
            <a:ext cx="3714602" cy="2785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9041" y="5025626"/>
            <a:ext cx="362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Xeric site (AB181)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4735" y="6418602"/>
            <a:ext cx="32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Institutional site (O171)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110"/>
            <a:ext cx="8229600" cy="719667"/>
          </a:xfrm>
        </p:spPr>
        <p:txBody>
          <a:bodyPr>
            <a:normAutofit fontScale="90000"/>
          </a:bodyPr>
          <a:lstStyle/>
          <a:p>
            <a:r>
              <a:rPr lang="en-US" sz="4444" b="1" dirty="0" smtClean="0"/>
              <a:t>Methods: Soil Collection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4884385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Central Arizona-Phoenix Long-Term Ecological Research (CAP LTER) project</a:t>
            </a:r>
            <a:r>
              <a:rPr lang="en-US" dirty="0" smtClean="0"/>
              <a:t> collects </a:t>
            </a:r>
            <a:r>
              <a:rPr lang="en-US" dirty="0"/>
              <a:t>approximately 200 samples from randomly selected sites in the Phoenix area every five </a:t>
            </a:r>
            <a:r>
              <a:rPr lang="en-US" dirty="0" smtClean="0"/>
              <a:t>years. This study used soils from 2010.</a:t>
            </a:r>
          </a:p>
          <a:p>
            <a:r>
              <a:rPr lang="en-US" dirty="0" smtClean="0"/>
              <a:t>Site = 30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30 </a:t>
            </a:r>
            <a:r>
              <a:rPr lang="en-US" dirty="0" err="1" smtClean="0"/>
              <a:t>m</a:t>
            </a:r>
            <a:endParaRPr lang="en-US" dirty="0" smtClean="0"/>
          </a:p>
          <a:p>
            <a:r>
              <a:rPr lang="en-US" dirty="0" smtClean="0"/>
              <a:t>Soil </a:t>
            </a:r>
            <a:r>
              <a:rPr lang="en-US" dirty="0"/>
              <a:t>cores were </a:t>
            </a:r>
            <a:r>
              <a:rPr lang="en-US" dirty="0" smtClean="0"/>
              <a:t>collected from the top 2’’ </a:t>
            </a:r>
            <a:r>
              <a:rPr lang="en-US" dirty="0"/>
              <a:t>at each of the cardinal </a:t>
            </a:r>
            <a:r>
              <a:rPr lang="en-US" dirty="0" smtClean="0"/>
              <a:t>points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722" y="1421221"/>
            <a:ext cx="8875889" cy="383822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658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Methods: Chemo-thermo oxidation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97222"/>
            <a:ext cx="8229600" cy="60677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4500" b="1" dirty="0" smtClean="0"/>
              <a:t>Elemental analysis and isotope ratio mass spectrometry </a:t>
            </a:r>
            <a:r>
              <a:rPr lang="en-US" sz="3789" dirty="0" smtClean="0"/>
              <a:t>(EA-IRMS): used to determine [BC]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1" y="2417002"/>
            <a:ext cx="143368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Dry samples</a:t>
            </a:r>
            <a:endParaRPr lang="en-US" dirty="0" smtClean="0"/>
          </a:p>
          <a:p>
            <a:r>
              <a:rPr lang="en-US" dirty="0" smtClean="0"/>
              <a:t>12-16 hours, 20°C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3055" y="2417002"/>
            <a:ext cx="1143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Grind samples</a:t>
            </a:r>
          </a:p>
          <a:p>
            <a:r>
              <a:rPr lang="en-US" dirty="0" smtClean="0"/>
              <a:t>to &lt;1 mm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52334" y="2417002"/>
            <a:ext cx="22860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Weigh samples</a:t>
            </a:r>
          </a:p>
          <a:p>
            <a:r>
              <a:rPr lang="en-US" dirty="0" smtClean="0"/>
              <a:t>~18 mg in silver capsules, which go in a </a:t>
            </a:r>
            <a:r>
              <a:rPr lang="en-US" dirty="0" err="1" smtClean="0"/>
              <a:t>Teflon</a:t>
            </a:r>
            <a:r>
              <a:rPr lang="en-US" baseline="30000" dirty="0" err="1" smtClean="0"/>
              <a:t>tm</a:t>
            </a:r>
            <a:r>
              <a:rPr lang="en-US" dirty="0" smtClean="0"/>
              <a:t> 25-well tray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8355" y="2417002"/>
            <a:ext cx="208844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Add </a:t>
            </a:r>
            <a:r>
              <a:rPr lang="en-US" b="1" dirty="0" err="1" smtClean="0"/>
              <a:t>HCl</a:t>
            </a:r>
            <a:r>
              <a:rPr lang="en-US" b="1" dirty="0" smtClean="0"/>
              <a:t> (4 M) twice </a:t>
            </a:r>
            <a:r>
              <a:rPr lang="en-US" dirty="0" smtClean="0"/>
              <a:t>*removes carbonate from the samples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2889" y="4332111"/>
            <a:ext cx="111477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Dry samples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91277" y="4332111"/>
            <a:ext cx="182033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Transfer samples to aluminum tray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27666" y="3617331"/>
            <a:ext cx="1636889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Bake samples </a:t>
            </a:r>
            <a:r>
              <a:rPr lang="en-US" dirty="0" smtClean="0"/>
              <a:t>375°C for 24 hrs. </a:t>
            </a:r>
          </a:p>
          <a:p>
            <a:r>
              <a:rPr lang="en-US" dirty="0" smtClean="0"/>
              <a:t>*removes labile OC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1724055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Chemo-thermo oxidation (CTO375)</a:t>
            </a:r>
            <a:r>
              <a:rPr lang="en-US" sz="2000" dirty="0" smtClean="0"/>
              <a:t>: removes all forms of carbon besides BC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90889" y="2779889"/>
            <a:ext cx="402166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36055" y="2794000"/>
            <a:ext cx="41627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138334" y="2779889"/>
            <a:ext cx="460021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6655832" y="3960610"/>
            <a:ext cx="714780" cy="28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3"/>
          </p:cNvCxnSpPr>
          <p:nvPr/>
        </p:nvCxnSpPr>
        <p:spPr>
          <a:xfrm flipH="1">
            <a:off x="5411611" y="4656667"/>
            <a:ext cx="1051278" cy="139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1"/>
          </p:cNvCxnSpPr>
          <p:nvPr/>
        </p:nvCxnSpPr>
        <p:spPr>
          <a:xfrm flipH="1" flipV="1">
            <a:off x="2864555" y="4656667"/>
            <a:ext cx="726722" cy="139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3591277" y="5362222"/>
            <a:ext cx="938390" cy="635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7311"/>
            <a:ext cx="9183235" cy="37306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1417638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BC concentrations ranged from 0.07 to 1.19 wt. % based on dry soil mass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Average: 0.26 wt. % BC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1252</Words>
  <Application>Microsoft Macintosh PowerPoint</Application>
  <PresentationFormat>On-screen Show (4:3)</PresentationFormat>
  <Paragraphs>97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Quantifying black carbon in urban soil in Phoenix </vt:lpstr>
      <vt:lpstr>Soot Black Carbon (BC)</vt:lpstr>
      <vt:lpstr>Health Effects of BC</vt:lpstr>
      <vt:lpstr>Phoenix, AZ</vt:lpstr>
      <vt:lpstr>Goal of the Study</vt:lpstr>
      <vt:lpstr>Slide 6</vt:lpstr>
      <vt:lpstr>Methods: Soil Collection </vt:lpstr>
      <vt:lpstr>Methods: Chemo-thermo oxidation</vt:lpstr>
      <vt:lpstr>Results</vt:lpstr>
      <vt:lpstr>Concentration of soot BC (wt. %) for three land use types </vt:lpstr>
      <vt:lpstr>Map of Phoenix area</vt:lpstr>
      <vt:lpstr>Conclusion</vt:lpstr>
      <vt:lpstr>Health Implications</vt:lpstr>
      <vt:lpstr>Thank you  This work was supported by the NASA Space Grant program and by NSF Grant No. DEB-0423704: Central ArizonaPhoenix Long-Term Ecological Research (CAP-LTER). </vt:lpstr>
      <vt:lpstr>Slide 15</vt:lpstr>
      <vt:lpstr>BC degradation</vt:lpstr>
      <vt:lpstr>Methods: Statistical Analyses</vt:lpstr>
      <vt:lpstr>Isotopic composition of soot BC as a function of soot BC content </vt:lpstr>
      <vt:lpstr>Results</vt:lpstr>
      <vt:lpstr>Results</vt:lpstr>
      <vt:lpstr>Concentration of soot BC for homes of different values</vt:lpstr>
    </vt:vector>
  </TitlesOfParts>
  <Company>Arizona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 Nahlik</dc:creator>
  <cp:lastModifiedBy>Marie Nahlik</cp:lastModifiedBy>
  <cp:revision>18</cp:revision>
  <dcterms:created xsi:type="dcterms:W3CDTF">2012-04-04T06:44:50Z</dcterms:created>
  <dcterms:modified xsi:type="dcterms:W3CDTF">2012-04-04T07:16:23Z</dcterms:modified>
</cp:coreProperties>
</file>